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41"/>
  </p:notesMasterIdLst>
  <p:handoutMasterIdLst>
    <p:handoutMasterId r:id="rId42"/>
  </p:handoutMasterIdLst>
  <p:sldIdLst>
    <p:sldId id="259" r:id="rId2"/>
    <p:sldId id="467" r:id="rId3"/>
    <p:sldId id="468" r:id="rId4"/>
    <p:sldId id="469" r:id="rId5"/>
    <p:sldId id="470" r:id="rId6"/>
    <p:sldId id="471" r:id="rId7"/>
    <p:sldId id="496" r:id="rId8"/>
    <p:sldId id="472" r:id="rId9"/>
    <p:sldId id="473" r:id="rId10"/>
    <p:sldId id="474" r:id="rId11"/>
    <p:sldId id="475" r:id="rId12"/>
    <p:sldId id="476" r:id="rId13"/>
    <p:sldId id="477" r:id="rId14"/>
    <p:sldId id="499" r:id="rId15"/>
    <p:sldId id="500" r:id="rId16"/>
    <p:sldId id="502" r:id="rId17"/>
    <p:sldId id="503" r:id="rId18"/>
    <p:sldId id="513" r:id="rId19"/>
    <p:sldId id="504" r:id="rId20"/>
    <p:sldId id="505" r:id="rId21"/>
    <p:sldId id="506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044" autoAdjust="0"/>
    <p:restoredTop sz="96610" autoAdjust="0"/>
  </p:normalViewPr>
  <p:slideViewPr>
    <p:cSldViewPr snapToGrid="0">
      <p:cViewPr varScale="1">
        <p:scale>
          <a:sx n="115" d="100"/>
          <a:sy n="115" d="100"/>
        </p:scale>
        <p:origin x="-732" y="-90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3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=""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9375038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655312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42419753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963388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237084478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8942447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7826661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20101309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0232929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94766120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724731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7390985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1268754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71163159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296959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3168670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365969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53603075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6953017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0690569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295639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6670835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437274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45450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741727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253820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132324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914485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98969563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="" xmlns:p14="http://schemas.microsoft.com/office/powerpoint/2010/main" val="96311985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901046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=""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=""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=""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=""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=""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=""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=""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=""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=""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=""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=""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=""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=""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=""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=""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=""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=""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=""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=""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=""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=""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=""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=""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=""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=""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=""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=""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=""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=""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/>
              <a:t>Introduction to AI and ML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000" dirty="0"/>
              <a:t>Gururajan Narasimhan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=""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>
            <a:normAutofit fontScale="90000"/>
          </a:bodyPr>
          <a:lstStyle/>
          <a:p>
            <a:r>
              <a:rPr lang="en-IN" altLang="en-US" sz="3600" b="1" dirty="0">
                <a:solidFill>
                  <a:srgbClr val="C00000"/>
                </a:solidFill>
              </a:rPr>
              <a:t>What is Machine Learning – Tom Mitchell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" y="820525"/>
            <a:ext cx="9144000" cy="4401205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dirty="0">
                <a:solidFill>
                  <a:schemeClr val="tx1"/>
                </a:solidFill>
              </a:rPr>
              <a:t>  The field of machine learning is concerned  with the question of how to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construct computer  programs that automatically improve with or </a:t>
            </a:r>
            <a:r>
              <a:rPr lang="en-US" altLang="en-US" b="1" dirty="0">
                <a:solidFill>
                  <a:srgbClr val="FF0000"/>
                </a:solidFill>
              </a:rPr>
              <a:t>LEARN</a:t>
            </a:r>
            <a:r>
              <a:rPr lang="en-US" altLang="en-US" dirty="0">
                <a:solidFill>
                  <a:schemeClr val="tx1"/>
                </a:solidFill>
              </a:rPr>
              <a:t> from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experience</a:t>
            </a:r>
          </a:p>
          <a:p>
            <a:r>
              <a:rPr lang="en-US" b="1" dirty="0"/>
              <a:t>Tom</a:t>
            </a:r>
            <a:r>
              <a:rPr lang="en-US" dirty="0"/>
              <a:t> M. </a:t>
            </a:r>
            <a:r>
              <a:rPr lang="en-US" b="1" dirty="0"/>
              <a:t>Mitchell</a:t>
            </a:r>
            <a:r>
              <a:rPr lang="en-US" dirty="0"/>
              <a:t> provided a widely quoted and more formal  </a:t>
            </a:r>
            <a:r>
              <a:rPr lang="en-US" b="1" dirty="0"/>
              <a:t>definition</a:t>
            </a:r>
            <a:r>
              <a:rPr lang="en-US" dirty="0"/>
              <a:t> of the algorithms studied in the </a:t>
            </a:r>
            <a:r>
              <a:rPr lang="en-US" b="1" dirty="0"/>
              <a:t>machine learning</a:t>
            </a:r>
            <a:r>
              <a:rPr lang="en-US" dirty="0"/>
              <a:t> field: </a:t>
            </a:r>
            <a:r>
              <a:rPr lang="en-US" b="1" dirty="0">
                <a:solidFill>
                  <a:srgbClr val="00B050"/>
                </a:solidFill>
              </a:rPr>
              <a:t>"A computer program is said to learn from experience E with respect to some class of tasks T and performance measure P if its performance at tasks in T, as measured by P, improves with experience E. … “</a:t>
            </a:r>
            <a:endParaRPr lang="en-US" altLang="en-US" b="1" dirty="0">
              <a:solidFill>
                <a:srgbClr val="00B050"/>
              </a:solidFill>
            </a:endParaRPr>
          </a:p>
          <a:p>
            <a:r>
              <a:rPr lang="en-US" dirty="0"/>
              <a:t>The key word 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mean by saying “ 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”</a:t>
            </a:r>
          </a:p>
          <a:p>
            <a:r>
              <a:rPr lang="en-US" dirty="0"/>
              <a:t>The ability to understand and improve my work based on previous experience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1"/>
            <a:ext cx="6629400" cy="4589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https://ion.icaew.com/itcounts/b/weblog/posts/theaccountinganddatascienceworldsmeet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600200"/>
            <a:ext cx="1735138" cy="108585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595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1" y="1362075"/>
            <a:ext cx="21431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39" y="1143000"/>
            <a:ext cx="30003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4" y="3200400"/>
            <a:ext cx="217963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 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32004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Logo:</a:t>
            </a:r>
          </a:p>
          <a:p>
            <a:r>
              <a:rPr lang="en-US" altLang="en-US" b="1" dirty="0"/>
              <a:t>3. Texture : 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3200400"/>
            <a:ext cx="1676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4572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>What do you mean by Apple?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30015" y="770135"/>
            <a:ext cx="51315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119921" y="728419"/>
            <a:ext cx="5143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2" y="962902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962902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914400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547" y="132862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457200"/>
            <a:ext cx="9144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Machine Learning. Machine Learning has really been the… |  by Afroz Chakure | The Startup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0201" y="1034539"/>
            <a:ext cx="4045489" cy="287229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on ML Model Validation Serv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4672"/>
            <a:ext cx="8272732" cy="447710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ow to get a grip on Cross Valid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596" y="112143"/>
            <a:ext cx="7850038" cy="482231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litting Data Folders into Training, Validation and Testing Folders using  Shuffling with Python and scikit-learn | by Widsse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05" y="267810"/>
            <a:ext cx="8049858" cy="47337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 descr="Machine Learning in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044" name="Picture 4" descr="Machine Learning in 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294" y="460823"/>
            <a:ext cx="5606871" cy="4128267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sebastianraschka.com/images/faq/evaluate-a-model/k-fol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699" y="562183"/>
            <a:ext cx="7142372" cy="4035073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69422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9" y="1013013"/>
            <a:ext cx="8627806" cy="3720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Artificial Intelligence – AI</a:t>
            </a:r>
          </a:p>
          <a:p>
            <a:r>
              <a:rPr lang="en-US" dirty="0"/>
              <a:t>Human actions corresponding AI actions - What constitutes AI</a:t>
            </a:r>
          </a:p>
          <a:p>
            <a:r>
              <a:rPr lang="en-US" dirty="0"/>
              <a:t>Strong AI and weak AI – Introduction and examples</a:t>
            </a:r>
          </a:p>
          <a:p>
            <a:r>
              <a:rPr lang="en-US" dirty="0"/>
              <a:t>Introduction to Machine Learning and the idea of Learning</a:t>
            </a:r>
          </a:p>
          <a:p>
            <a:r>
              <a:rPr lang="en-US" dirty="0"/>
              <a:t>Overview of Neural Networks and its role in AI</a:t>
            </a:r>
          </a:p>
          <a:p>
            <a:r>
              <a:rPr lang="en-US" dirty="0"/>
              <a:t>Complete Machine Learning cycle</a:t>
            </a:r>
          </a:p>
          <a:p>
            <a:r>
              <a:rPr lang="en-US" dirty="0"/>
              <a:t>Supervised and Unsupervised learning</a:t>
            </a:r>
          </a:p>
          <a:p>
            <a:r>
              <a:rPr lang="en-US" dirty="0"/>
              <a:t>Semi-supervised learning and Reinforcement learning</a:t>
            </a:r>
          </a:p>
          <a:p>
            <a:r>
              <a:rPr lang="en-US" dirty="0"/>
              <a:t>Machine Learning techniques and algorithms</a:t>
            </a:r>
          </a:p>
          <a:p>
            <a:r>
              <a:rPr lang="en-US" dirty="0"/>
              <a:t>Neural Networks and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3.1. Cross-validation: evaluating estimator performance — scikit-learn  0.24.2 documen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12" y="138023"/>
            <a:ext cx="8600237" cy="483079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PPT - Evaluation of learned models PowerPoint Presentation, free download -  ID:30111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480" y="138022"/>
            <a:ext cx="7978430" cy="4893334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382000" cy="29146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r>
              <a:rPr lang="en-US" altLang="en-US" sz="2100" dirty="0"/>
              <a:t/>
            </a:r>
            <a:br>
              <a:rPr lang="en-US" altLang="en-US" sz="2100" dirty="0"/>
            </a:br>
            <a:endParaRPr lang="en-US" altLang="en-US" sz="2100" dirty="0"/>
          </a:p>
          <a:p>
            <a:pPr>
              <a:buFontTx/>
              <a:buNone/>
            </a:pPr>
            <a:r>
              <a:rPr lang="en-US" altLang="en-US" sz="2100" dirty="0">
                <a:solidFill>
                  <a:srgbClr val="0000FF"/>
                </a:solidFill>
              </a:rPr>
              <a:t>			</a:t>
            </a:r>
            <a:r>
              <a:rPr lang="en-US" altLang="en-US" sz="5200" dirty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485900"/>
            <a:ext cx="762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171700"/>
            <a:ext cx="774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800350"/>
            <a:ext cx="774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1" y="4936332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60045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Training: </a:t>
            </a:r>
            <a:r>
              <a:rPr lang="en-US" altLang="en-US" sz="2000" dirty="0"/>
              <a:t>given a </a:t>
            </a:r>
            <a:r>
              <a:rPr lang="en-US" altLang="en-US" sz="2000" i="1" dirty="0"/>
              <a:t>training set </a:t>
            </a:r>
            <a:r>
              <a:rPr lang="en-US" altLang="en-US" sz="2000" dirty="0"/>
              <a:t>of labeled examples</a:t>
            </a:r>
            <a:r>
              <a:rPr lang="en-US" altLang="en-US" sz="2000" i="1" dirty="0"/>
              <a:t> </a:t>
            </a:r>
            <a:r>
              <a:rPr lang="en-US" altLang="en-US" sz="2000" dirty="0">
                <a:solidFill>
                  <a:srgbClr val="0000FF"/>
                </a:solidFill>
              </a:rPr>
              <a:t>{(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 err="1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>
                <a:solidFill>
                  <a:srgbClr val="0000FF"/>
                </a:solidFill>
              </a:rPr>
              <a:t>)}</a:t>
            </a:r>
            <a:r>
              <a:rPr lang="en-US" altLang="en-US" sz="2000" dirty="0"/>
              <a:t>, estimate the prediction function </a:t>
            </a:r>
            <a:r>
              <a:rPr lang="en-US" altLang="en-US" sz="2000" dirty="0">
                <a:solidFill>
                  <a:srgbClr val="0000FF"/>
                </a:solidFill>
              </a:rPr>
              <a:t>f </a:t>
            </a:r>
            <a:r>
              <a:rPr lang="en-US" altLang="en-US" sz="2000" dirty="0"/>
              <a:t>by minimizing the prediction error on the training set</a:t>
            </a:r>
          </a:p>
          <a:p>
            <a:r>
              <a:rPr lang="en-US" altLang="en-US" sz="2000" b="1" dirty="0"/>
              <a:t>Testing:</a:t>
            </a:r>
            <a:r>
              <a:rPr lang="en-US" altLang="en-US" sz="2000" dirty="0"/>
              <a:t> apply </a:t>
            </a:r>
            <a:r>
              <a:rPr lang="en-US" altLang="en-US" sz="2000" dirty="0">
                <a:solidFill>
                  <a:srgbClr val="0000FF"/>
                </a:solidFill>
              </a:rPr>
              <a:t>f</a:t>
            </a:r>
            <a:r>
              <a:rPr lang="en-US" altLang="en-US" sz="2000" dirty="0"/>
              <a:t> to a never before seen </a:t>
            </a:r>
            <a:r>
              <a:rPr lang="en-US" altLang="en-US" sz="2000" i="1" dirty="0"/>
              <a:t>test example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dirty="0"/>
              <a:t> and output the predicted value </a:t>
            </a:r>
            <a:r>
              <a:rPr lang="en-US" altLang="en-US" sz="2000" dirty="0">
                <a:solidFill>
                  <a:srgbClr val="0000FF"/>
                </a:solidFill>
              </a:rPr>
              <a:t>y </a:t>
            </a:r>
            <a:r>
              <a:rPr lang="en-US" altLang="en-US" sz="2400" dirty="0">
                <a:solidFill>
                  <a:srgbClr val="0000FF"/>
                </a:solidFill>
              </a:rPr>
              <a:t>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29600" cy="536972"/>
          </a:xfrm>
        </p:spPr>
        <p:txBody>
          <a:bodyPr>
            <a:normAutofit/>
          </a:bodyPr>
          <a:lstStyle/>
          <a:p>
            <a:r>
              <a:rPr lang="en-US" dirty="0"/>
              <a:t>What is what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886200"/>
          </a:xfrm>
        </p:spPr>
        <p:txBody>
          <a:bodyPr>
            <a:noAutofit/>
          </a:bodyPr>
          <a:lstStyle/>
          <a:p>
            <a:r>
              <a:rPr lang="en-US" dirty="0"/>
              <a:t>In machine learning the pictures or words or actual numbers are the –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– this is ‘x’ the input variable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names you gave for those pictures </a:t>
            </a:r>
            <a:r>
              <a:rPr lang="en-US" dirty="0">
                <a:solidFill>
                  <a:srgbClr val="FF0000"/>
                </a:solidFill>
              </a:rPr>
              <a:t>– LABELS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OUTPUT </a:t>
            </a:r>
            <a:r>
              <a:rPr lang="en-US" dirty="0"/>
              <a:t>-- labeled output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Program writing in Python, R or C++  -- </a:t>
            </a:r>
            <a:r>
              <a:rPr lang="en-US" dirty="0">
                <a:solidFill>
                  <a:srgbClr val="FF0000"/>
                </a:solidFill>
              </a:rPr>
              <a:t>LEARNING ALGORITHM </a:t>
            </a:r>
            <a:r>
              <a:rPr lang="en-US" dirty="0"/>
              <a:t> -- this is the program you write in python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equations which you have built – the model of an apple you have in mind - </a:t>
            </a:r>
            <a:r>
              <a:rPr lang="en-US" dirty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dirty="0"/>
              <a:t>Then when a real apple is then shown to you, then you say it is an apple, this is the </a:t>
            </a:r>
            <a:r>
              <a:rPr lang="en-US" dirty="0">
                <a:solidFill>
                  <a:srgbClr val="FF0000"/>
                </a:solidFill>
              </a:rPr>
              <a:t>PREDICTED OUTPUT </a:t>
            </a:r>
            <a:r>
              <a:rPr lang="en-US" dirty="0"/>
              <a:t>–  ‘ y’</a:t>
            </a:r>
          </a:p>
          <a:p>
            <a:pPr>
              <a:buNone/>
            </a:pPr>
            <a:r>
              <a:rPr lang="en-US" dirty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14300"/>
            <a:ext cx="8229600" cy="594122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000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/>
              <a:t>Features</a:t>
            </a:r>
          </a:p>
          <a:p>
            <a:pPr lvl="1"/>
            <a:r>
              <a:rPr lang="en-US" altLang="en-US" dirty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/>
              <a:t>Samples</a:t>
            </a:r>
          </a:p>
          <a:p>
            <a:pPr lvl="1"/>
            <a:r>
              <a:rPr lang="en-US" altLang="en-US" dirty="0"/>
              <a:t>A sample is an item to process (e.g. classify). It can be a document, a picture, a sound, a video, a row in database or CSV file, or whatever you can describe with a fixed set of quantitative traits.</a:t>
            </a:r>
          </a:p>
          <a:p>
            <a:r>
              <a:rPr lang="en-US" altLang="en-US" sz="2800" b="1" dirty="0"/>
              <a:t>Feature vector </a:t>
            </a:r>
          </a:p>
          <a:p>
            <a:pPr lvl="1"/>
            <a:r>
              <a:rPr lang="en-US" altLang="en-US" dirty="0"/>
              <a:t>is an n-dimensional vector of numerical  features that represent some object.</a:t>
            </a:r>
          </a:p>
          <a:p>
            <a:r>
              <a:rPr lang="en-US" altLang="en-US" sz="2800" b="1" dirty="0"/>
              <a:t>Feature extraction</a:t>
            </a:r>
          </a:p>
          <a:p>
            <a:pPr lvl="1"/>
            <a:r>
              <a:rPr lang="en-US" altLang="en-US" dirty="0"/>
              <a:t>Preparation of feature vector</a:t>
            </a:r>
          </a:p>
          <a:p>
            <a:pPr lvl="1"/>
            <a:r>
              <a:rPr lang="en-US" altLang="en-US" dirty="0"/>
              <a:t> transforms the data in the high-dimensional space to a space of fewer </a:t>
            </a:r>
            <a:r>
              <a:rPr lang="en-US" altLang="en-US" u="sng" dirty="0"/>
              <a:t>dimensions</a:t>
            </a:r>
            <a:r>
              <a:rPr lang="en-US" altLang="en-US" dirty="0"/>
              <a:t>.</a:t>
            </a:r>
          </a:p>
          <a:p>
            <a:r>
              <a:rPr lang="en-US" altLang="en-US" sz="2800" b="1" dirty="0"/>
              <a:t>Training/Evolution set </a:t>
            </a:r>
          </a:p>
          <a:p>
            <a:pPr lvl="1"/>
            <a:r>
              <a:rPr lang="en-US" altLang="en-US" dirty="0"/>
              <a:t>Set of data to discover potentially predictive relationships. 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9151"/>
            <a:ext cx="10158663" cy="5287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94122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– How it is done?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742950"/>
            <a:ext cx="160020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177528"/>
            <a:ext cx="2438400" cy="2308622"/>
            <a:chOff x="228600" y="1417320"/>
            <a:chExt cx="2438400" cy="2849880"/>
          </a:xfrm>
        </p:grpSpPr>
        <p:sp>
          <p:nvSpPr>
            <p:cNvPr id="27672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45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1828800"/>
            <a:ext cx="1371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27655" name="TextBox 13"/>
          <p:cNvSpPr txBox="1">
            <a:spLocks noChangeArrowheads="1"/>
          </p:cNvSpPr>
          <p:nvPr/>
        </p:nvSpPr>
        <p:spPr bwMode="auto">
          <a:xfrm>
            <a:off x="523875" y="783432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78513" y="1447800"/>
            <a:ext cx="3429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4" y="3600451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4797028"/>
            <a:ext cx="1313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668" name="TextBox 30"/>
          <p:cNvSpPr txBox="1">
            <a:spLocks noChangeArrowheads="1"/>
          </p:cNvSpPr>
          <p:nvPr/>
        </p:nvSpPr>
        <p:spPr bwMode="auto">
          <a:xfrm>
            <a:off x="6324600" y="4936332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D. Hoiem and L. Lazebnik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934200" y="440055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1828800"/>
            <a:ext cx="2238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291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http://sungsoo.github.io/2017/03/28/three-things-you-need-to-know-about-machine-learning.html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supervised learning vs unsupervised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617412" cy="9144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  <a:r>
              <a:rPr lang="en-US" dirty="0"/>
              <a:t> is the machine </a:t>
            </a:r>
            <a:r>
              <a:rPr lang="en-US" b="1" dirty="0"/>
              <a:t>learning</a:t>
            </a:r>
            <a:r>
              <a:rPr lang="en-US" dirty="0"/>
              <a:t> task of inferring a function from labeled training data. The training data consist of a set of training examples. </a:t>
            </a:r>
          </a:p>
          <a:p>
            <a:r>
              <a:rPr lang="en-US" dirty="0"/>
              <a:t>In </a:t>
            </a:r>
            <a:r>
              <a:rPr lang="en-US" b="1" dirty="0"/>
              <a:t>supervised learning</a:t>
            </a:r>
            <a:r>
              <a:rPr lang="en-US" dirty="0"/>
              <a:t>, each example is a pair consisting of an input object (typically a vector) and a desired output value (also called the supervisory signal)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Unsupervised 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Unsupervised learning</a:t>
            </a:r>
            <a:r>
              <a:rPr lang="en-US" dirty="0"/>
              <a:t> is a type </a:t>
            </a:r>
            <a:r>
              <a:rPr lang="en-US"/>
              <a:t>of machine </a:t>
            </a:r>
            <a:r>
              <a:rPr lang="en-US" b="1"/>
              <a:t>learning</a:t>
            </a:r>
            <a:r>
              <a:rPr lang="en-US" dirty="0"/>
              <a:t> algorithm used to draw inferences from datasets consisting of input data without labeled responses. </a:t>
            </a:r>
          </a:p>
          <a:p>
            <a:r>
              <a:rPr lang="en-US" dirty="0"/>
              <a:t>The most common </a:t>
            </a:r>
            <a:r>
              <a:rPr lang="en-US" b="1" dirty="0"/>
              <a:t>unsupervised learning</a:t>
            </a:r>
            <a:r>
              <a:rPr lang="en-US" dirty="0"/>
              <a:t> method is cluster analysis, which is used for exploratory data analysis to find hidden patterns or grouping in data.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5055443" cy="914400"/>
          </a:xfrm>
        </p:spPr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Semi</a:t>
            </a:r>
            <a:r>
              <a:rPr lang="en-US" dirty="0"/>
              <a:t>-</a:t>
            </a:r>
            <a:r>
              <a:rPr lang="en-US" b="1" dirty="0"/>
              <a:t>supervised learning</a:t>
            </a:r>
            <a:r>
              <a:rPr lang="en-US" dirty="0"/>
              <a:t> is a class of </a:t>
            </a:r>
            <a:r>
              <a:rPr lang="en-US" b="1" dirty="0"/>
              <a:t>supervised learning</a:t>
            </a:r>
            <a:r>
              <a:rPr lang="en-US" dirty="0"/>
              <a:t> tasks and techniques that also make use of unlabeled data for training – typically a small amount of labeled data with a large amount of unlabeled data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439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57250"/>
            <a:ext cx="4040188" cy="514350"/>
          </a:xfrm>
        </p:spPr>
        <p:txBody>
          <a:bodyPr/>
          <a:lstStyle/>
          <a:p>
            <a:r>
              <a:rPr lang="en-US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28750"/>
            <a:ext cx="4290646" cy="35694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feel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1" y="1028701"/>
            <a:ext cx="4041775" cy="334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1428750"/>
            <a:ext cx="4270375" cy="3371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– General Intelligence – Strong AI – Broad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686800" cy="3886200"/>
          </a:xfrm>
        </p:spPr>
        <p:txBody>
          <a:bodyPr>
            <a:normAutofit/>
          </a:bodyPr>
          <a:lstStyle/>
          <a:p>
            <a:r>
              <a:rPr lang="en-US" dirty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/>
              <a:t>This is Strong AI or Full AI</a:t>
            </a:r>
          </a:p>
          <a:p>
            <a:r>
              <a:rPr lang="en-US" dirty="0"/>
              <a:t>General AI or Full AI is the complete cognitive abilities and decision making sensory range of properties that human’s have.</a:t>
            </a:r>
          </a:p>
          <a:p>
            <a:r>
              <a:rPr lang="en-US" dirty="0"/>
              <a:t>Nobody in the world has successfully make products in General AI, the likes of – think Arnold Schwarzenegger in terminator or </a:t>
            </a:r>
            <a:r>
              <a:rPr lang="en-US" dirty="0" err="1"/>
              <a:t>Chitti</a:t>
            </a:r>
            <a:r>
              <a:rPr lang="en-US" dirty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Domain specific chat bots like the Wipro's helpline or in general any immigration help system</a:t>
            </a:r>
          </a:p>
          <a:p>
            <a:r>
              <a:rPr lang="en-US" sz="2400" dirty="0"/>
              <a:t>Amazon’s recommendation Engine</a:t>
            </a:r>
          </a:p>
          <a:p>
            <a:r>
              <a:rPr lang="en-US" sz="2400" dirty="0"/>
              <a:t>deep blue the first computer based chess playing champion</a:t>
            </a:r>
          </a:p>
          <a:p>
            <a:r>
              <a:rPr lang="en-US" sz="2400" dirty="0"/>
              <a:t>The Advanced Driver Assistance Systems  (ADAS)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Amazon’s “echo dot” and “echo plus” voice recognition systems</a:t>
            </a:r>
          </a:p>
          <a:p>
            <a:r>
              <a:rPr lang="en-US" sz="2400" dirty="0"/>
              <a:t>NEST home connectivity startup acquired by </a:t>
            </a:r>
            <a:r>
              <a:rPr lang="en-US" sz="2400" dirty="0" err="1"/>
              <a:t>google</a:t>
            </a:r>
            <a:r>
              <a:rPr lang="en-US" sz="2400" dirty="0"/>
              <a:t> in 2014</a:t>
            </a:r>
          </a:p>
          <a:p>
            <a:r>
              <a:rPr lang="en-US" sz="2400" b="1" dirty="0"/>
              <a:t>Pandora Internet Radio</a:t>
            </a:r>
            <a:r>
              <a:rPr lang="en-US" sz="2400" dirty="0"/>
              <a:t> is a music streaming service and automated music recommendation service powered by the Music Genome Project</a:t>
            </a:r>
          </a:p>
          <a:p>
            <a:r>
              <a:rPr lang="en-US" sz="2400" dirty="0"/>
              <a:t>Deep mind of </a:t>
            </a:r>
            <a:r>
              <a:rPr lang="en-US" sz="2400" dirty="0" err="1"/>
              <a:t>google</a:t>
            </a:r>
            <a:r>
              <a:rPr lang="en-US" sz="2400" dirty="0"/>
              <a:t> is now in Applied AI, but they want to keep their mind on General AI as well </a:t>
            </a:r>
            <a:r>
              <a:rPr lang="en-US" sz="2400" dirty="0">
                <a:hlinkClick r:id="rId2"/>
              </a:rPr>
              <a:t>https://deepmind.com/about/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u="none" dirty="0"/>
              <a:t>      Artificial Neural Networks and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artificial neuron network (ANN) is a computational model based on the structure and functions of biological neural networks. Information that flows through the network affects the structure of the ANN because a neural network changes - or learns, in a sense - based on that input and output. </a:t>
            </a:r>
          </a:p>
          <a:p>
            <a:r>
              <a:rPr lang="en-US" dirty="0"/>
              <a:t>ANNs are considered nonlinear statistical data modeling tools where the complex relationships between inputs and outputs are modeled or patterns are found. ANN is also known as a neural network.</a:t>
            </a:r>
          </a:p>
          <a:p>
            <a:r>
              <a:rPr lang="en-US" dirty="0"/>
              <a:t>Deep learning is the technology that uses neural networks where there are more than two hidden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neural network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19365</TotalTime>
  <Words>957</Words>
  <Application>Microsoft Office PowerPoint</Application>
  <PresentationFormat>On-screen Show (16:9)</PresentationFormat>
  <Paragraphs>137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Wipro 2017 PPT Theme</vt:lpstr>
      <vt:lpstr>Slide 1</vt:lpstr>
      <vt:lpstr>Agenda</vt:lpstr>
      <vt:lpstr>Slide 3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      Artificial Neural Networks and Deep Learning</vt:lpstr>
      <vt:lpstr>Slide 9</vt:lpstr>
      <vt:lpstr>Slide 10</vt:lpstr>
      <vt:lpstr>What is Machine Learning – Tom Mitchell</vt:lpstr>
      <vt:lpstr>Slide 12</vt:lpstr>
      <vt:lpstr> Learning (Training)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The machine learning framework</vt:lpstr>
      <vt:lpstr>What is what in ML</vt:lpstr>
      <vt:lpstr>Machine Learning - Terminology</vt:lpstr>
      <vt:lpstr>Slide 25</vt:lpstr>
      <vt:lpstr>Machine Learning – How it is done?</vt:lpstr>
      <vt:lpstr>Slide 27</vt:lpstr>
      <vt:lpstr>Slide 28</vt:lpstr>
      <vt:lpstr>Supervised Learning</vt:lpstr>
      <vt:lpstr>Slide 30</vt:lpstr>
      <vt:lpstr>Unsupervised  Learning</vt:lpstr>
      <vt:lpstr>Slide 32</vt:lpstr>
      <vt:lpstr>Slide 33</vt:lpstr>
      <vt:lpstr>Semi-Supervised Learning</vt:lpstr>
      <vt:lpstr>Slide 35</vt:lpstr>
      <vt:lpstr>Slide 36</vt:lpstr>
      <vt:lpstr>Reinforcement Learning</vt:lpstr>
      <vt:lpstr>Slide 38</vt:lpstr>
      <vt:lpstr>Slide 39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</cp:lastModifiedBy>
  <cp:revision>699</cp:revision>
  <dcterms:created xsi:type="dcterms:W3CDTF">2017-04-27T10:03:54Z</dcterms:created>
  <dcterms:modified xsi:type="dcterms:W3CDTF">2021-05-20T13:37:49Z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